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68" r:id="rId6"/>
    <p:sldId id="306" r:id="rId7"/>
    <p:sldId id="307" r:id="rId8"/>
    <p:sldId id="308" r:id="rId9"/>
    <p:sldId id="309" r:id="rId10"/>
    <p:sldId id="316" r:id="rId11"/>
    <p:sldId id="310" r:id="rId12"/>
    <p:sldId id="311" r:id="rId13"/>
    <p:sldId id="312" r:id="rId14"/>
    <p:sldId id="313" r:id="rId15"/>
    <p:sldId id="314" r:id="rId16"/>
    <p:sldId id="315" r:id="rId17"/>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F84A3-4D24-4791-A9F1-8BF99E02A116}" v="2" dt="2020-01-10T13:21:26.38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1646" autoAdjust="0"/>
  </p:normalViewPr>
  <p:slideViewPr>
    <p:cSldViewPr snapToGrid="0">
      <p:cViewPr varScale="1">
        <p:scale>
          <a:sx n="75" d="100"/>
          <a:sy n="75" d="100"/>
        </p:scale>
        <p:origin x="869"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D1790106-BCC4-4D6F-AB3A-4BAA1DD5725B}"/>
    <pc:docChg chg="modSld">
      <pc:chgData name="Marieke Drabbe" userId="b9b1a049-6b87-453c-9d4e-1b3ea0ffd634" providerId="ADAL" clId="{D1790106-BCC4-4D6F-AB3A-4BAA1DD5725B}" dt="2020-01-10T13:23:53.733" v="58" actId="20577"/>
      <pc:docMkLst>
        <pc:docMk/>
      </pc:docMkLst>
      <pc:sldChg chg="modSp">
        <pc:chgData name="Marieke Drabbe" userId="b9b1a049-6b87-453c-9d4e-1b3ea0ffd634" providerId="ADAL" clId="{D1790106-BCC4-4D6F-AB3A-4BAA1DD5725B}" dt="2020-01-10T13:23:53.733" v="58" actId="20577"/>
        <pc:sldMkLst>
          <pc:docMk/>
          <pc:sldMk cId="1713579002" sldId="316"/>
        </pc:sldMkLst>
        <pc:spChg chg="mod">
          <ac:chgData name="Marieke Drabbe" userId="b9b1a049-6b87-453c-9d4e-1b3ea0ffd634" providerId="ADAL" clId="{D1790106-BCC4-4D6F-AB3A-4BAA1DD5725B}" dt="2020-01-10T13:23:53.733" v="58" actId="20577"/>
          <ac:spMkLst>
            <pc:docMk/>
            <pc:sldMk cId="1713579002" sldId="316"/>
            <ac:spMk id="6" creationId="{00000000-0000-0000-0000-000000000000}"/>
          </ac:spMkLst>
        </pc:spChg>
        <pc:graphicFrameChg chg="mod modGraphic">
          <ac:chgData name="Marieke Drabbe" userId="b9b1a049-6b87-453c-9d4e-1b3ea0ffd634" providerId="ADAL" clId="{D1790106-BCC4-4D6F-AB3A-4BAA1DD5725B}" dt="2020-01-10T13:21:27.758" v="2" actId="20577"/>
          <ac:graphicFrameMkLst>
            <pc:docMk/>
            <pc:sldMk cId="1713579002" sldId="316"/>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C489FC-091A-445C-9E31-CAEC130F1AE6}" type="datetimeFigureOut">
              <a:rPr lang="nl-NL"/>
              <a:pPr>
                <a:defRPr/>
              </a:pPr>
              <a:t>10-1-2020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4E43C0-1E7E-4388-A524-C6A1A188B955}" type="slidenum">
              <a:rPr lang="nl-NL"/>
              <a:pPr>
                <a:defRPr/>
              </a:pPr>
              <a:t>‹nr.›</a:t>
            </a:fld>
            <a:endParaRPr lang="nl-NL"/>
          </a:p>
        </p:txBody>
      </p:sp>
    </p:spTree>
    <p:extLst>
      <p:ext uri="{BB962C8B-B14F-4D97-AF65-F5344CB8AC3E}">
        <p14:creationId xmlns:p14="http://schemas.microsoft.com/office/powerpoint/2010/main" val="2352954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2</a:t>
            </a:fld>
            <a:endParaRPr lang="nl-NL"/>
          </a:p>
        </p:txBody>
      </p:sp>
    </p:spTree>
    <p:extLst>
      <p:ext uri="{BB962C8B-B14F-4D97-AF65-F5344CB8AC3E}">
        <p14:creationId xmlns:p14="http://schemas.microsoft.com/office/powerpoint/2010/main" val="88808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uitleg is bedoeld om</a:t>
            </a:r>
            <a:r>
              <a:rPr lang="nl-NL" baseline="0" dirty="0"/>
              <a:t> de grote lijnen van het onderwijs duidelijk te maken en het belang van het IBS te laten zien. Het is geen compleet verhaal over onze school en dat is ook niet nodig. </a:t>
            </a:r>
            <a:endParaRPr lang="nl-NL" dirty="0"/>
          </a:p>
        </p:txBody>
      </p:sp>
      <p:sp>
        <p:nvSpPr>
          <p:cNvPr id="4" name="Tijdelijke aanduiding voor dianummer 3"/>
          <p:cNvSpPr>
            <a:spLocks noGrp="1"/>
          </p:cNvSpPr>
          <p:nvPr>
            <p:ph type="sldNum" sz="quarter" idx="10"/>
          </p:nvPr>
        </p:nvSpPr>
        <p:spPr/>
        <p:txBody>
          <a:bodyPr/>
          <a:lstStyle/>
          <a:p>
            <a:fld id="{703F0F65-984B-4DCF-8881-78D40B53CF75}" type="slidenum">
              <a:rPr lang="nl-NL" smtClean="0"/>
              <a:t>4</a:t>
            </a:fld>
            <a:endParaRPr lang="nl-NL"/>
          </a:p>
        </p:txBody>
      </p:sp>
    </p:spTree>
    <p:extLst>
      <p:ext uri="{BB962C8B-B14F-4D97-AF65-F5344CB8AC3E}">
        <p14:creationId xmlns:p14="http://schemas.microsoft.com/office/powerpoint/2010/main" val="367235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uitleg is bedoeld om</a:t>
            </a:r>
            <a:r>
              <a:rPr lang="nl-NL" baseline="0" dirty="0"/>
              <a:t> de grote lijnen van het onderwijs duidelijk te maken en het belang van het IBS te laten zien. Het is geen compleet verhaal over onze school en dat is ook niet nodig. </a:t>
            </a:r>
            <a:endParaRPr lang="nl-NL" dirty="0"/>
          </a:p>
          <a:p>
            <a:endParaRPr lang="nl-NL" dirty="0"/>
          </a:p>
        </p:txBody>
      </p:sp>
      <p:sp>
        <p:nvSpPr>
          <p:cNvPr id="4" name="Tijdelijke aanduiding voor dianummer 3"/>
          <p:cNvSpPr>
            <a:spLocks noGrp="1"/>
          </p:cNvSpPr>
          <p:nvPr>
            <p:ph type="sldNum" sz="quarter" idx="10"/>
          </p:nvPr>
        </p:nvSpPr>
        <p:spPr/>
        <p:txBody>
          <a:bodyPr/>
          <a:lstStyle/>
          <a:p>
            <a:fld id="{703F0F65-984B-4DCF-8881-78D40B53CF75}" type="slidenum">
              <a:rPr lang="nl-NL" smtClean="0"/>
              <a:t>5</a:t>
            </a:fld>
            <a:endParaRPr lang="nl-NL"/>
          </a:p>
        </p:txBody>
      </p:sp>
    </p:spTree>
    <p:extLst>
      <p:ext uri="{BB962C8B-B14F-4D97-AF65-F5344CB8AC3E}">
        <p14:creationId xmlns:p14="http://schemas.microsoft.com/office/powerpoint/2010/main" val="57975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Probeer hier de grote lijn van</a:t>
            </a:r>
            <a:r>
              <a:rPr lang="nl-NL" baseline="0" dirty="0"/>
              <a:t> de periode aan te geven. Benoem de verschillende (belangrijke) stappen, maar probeer het beknopt te houden. </a:t>
            </a:r>
            <a:endParaRPr lang="nl-NL" dirty="0"/>
          </a:p>
        </p:txBody>
      </p:sp>
      <p:sp>
        <p:nvSpPr>
          <p:cNvPr id="4" name="Tijdelijke aanduiding voor dianummer 3"/>
          <p:cNvSpPr>
            <a:spLocks noGrp="1"/>
          </p:cNvSpPr>
          <p:nvPr>
            <p:ph type="sldNum" sz="quarter" idx="10"/>
          </p:nvPr>
        </p:nvSpPr>
        <p:spPr/>
        <p:txBody>
          <a:bodyPr/>
          <a:lstStyle/>
          <a:p>
            <a:fld id="{703F0F65-984B-4DCF-8881-78D40B53CF75}" type="slidenum">
              <a:rPr lang="nl-NL" smtClean="0"/>
              <a:t>6</a:t>
            </a:fld>
            <a:endParaRPr lang="nl-NL"/>
          </a:p>
        </p:txBody>
      </p:sp>
    </p:spTree>
    <p:extLst>
      <p:ext uri="{BB962C8B-B14F-4D97-AF65-F5344CB8AC3E}">
        <p14:creationId xmlns:p14="http://schemas.microsoft.com/office/powerpoint/2010/main" val="110397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leerlingen inloggen </a:t>
            </a:r>
          </a:p>
        </p:txBody>
      </p:sp>
      <p:sp>
        <p:nvSpPr>
          <p:cNvPr id="4" name="Tijdelijke aanduiding voor dianummer 3"/>
          <p:cNvSpPr>
            <a:spLocks noGrp="1"/>
          </p:cNvSpPr>
          <p:nvPr>
            <p:ph type="sldNum" sz="quarter" idx="10"/>
          </p:nvPr>
        </p:nvSpPr>
        <p:spPr/>
        <p:txBody>
          <a:bodyPr/>
          <a:lstStyle/>
          <a:p>
            <a:fld id="{703F0F65-984B-4DCF-8881-78D40B53CF75}" type="slidenum">
              <a:rPr lang="nl-NL" smtClean="0"/>
              <a:t>8</a:t>
            </a:fld>
            <a:endParaRPr lang="nl-NL"/>
          </a:p>
        </p:txBody>
      </p:sp>
    </p:spTree>
    <p:extLst>
      <p:ext uri="{BB962C8B-B14F-4D97-AF65-F5344CB8AC3E}">
        <p14:creationId xmlns:p14="http://schemas.microsoft.com/office/powerpoint/2010/main" val="69262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a:t>
            </a:r>
            <a:r>
              <a:rPr lang="nl-NL" baseline="0" dirty="0"/>
              <a:t> kort de functie van het platform toe. Wees beknopt. </a:t>
            </a:r>
            <a:endParaRPr lang="nl-NL" dirty="0"/>
          </a:p>
        </p:txBody>
      </p:sp>
      <p:sp>
        <p:nvSpPr>
          <p:cNvPr id="4" name="Tijdelijke aanduiding voor dianummer 3"/>
          <p:cNvSpPr>
            <a:spLocks noGrp="1"/>
          </p:cNvSpPr>
          <p:nvPr>
            <p:ph type="sldNum" sz="quarter" idx="10"/>
          </p:nvPr>
        </p:nvSpPr>
        <p:spPr/>
        <p:txBody>
          <a:bodyPr/>
          <a:lstStyle/>
          <a:p>
            <a:fld id="{703F0F65-984B-4DCF-8881-78D40B53CF75}" type="slidenum">
              <a:rPr lang="nl-NL" smtClean="0"/>
              <a:t>10</a:t>
            </a:fld>
            <a:endParaRPr lang="nl-NL"/>
          </a:p>
        </p:txBody>
      </p:sp>
    </p:spTree>
    <p:extLst>
      <p:ext uri="{BB962C8B-B14F-4D97-AF65-F5344CB8AC3E}">
        <p14:creationId xmlns:p14="http://schemas.microsoft.com/office/powerpoint/2010/main" val="291758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kort uit hoe de navigatie</a:t>
            </a:r>
            <a:r>
              <a:rPr lang="nl-NL" baseline="0" dirty="0"/>
              <a:t> in het programma werkt. </a:t>
            </a:r>
            <a:endParaRPr lang="nl-NL" dirty="0"/>
          </a:p>
        </p:txBody>
      </p:sp>
      <p:sp>
        <p:nvSpPr>
          <p:cNvPr id="4" name="Tijdelijke aanduiding voor dianummer 3"/>
          <p:cNvSpPr>
            <a:spLocks noGrp="1"/>
          </p:cNvSpPr>
          <p:nvPr>
            <p:ph type="sldNum" sz="quarter" idx="10"/>
          </p:nvPr>
        </p:nvSpPr>
        <p:spPr/>
        <p:txBody>
          <a:bodyPr/>
          <a:lstStyle/>
          <a:p>
            <a:fld id="{703F0F65-984B-4DCF-8881-78D40B53CF75}" type="slidenum">
              <a:rPr lang="nl-NL" smtClean="0"/>
              <a:t>11</a:t>
            </a:fld>
            <a:endParaRPr lang="nl-NL"/>
          </a:p>
        </p:txBody>
      </p:sp>
    </p:spTree>
    <p:extLst>
      <p:ext uri="{BB962C8B-B14F-4D97-AF65-F5344CB8AC3E}">
        <p14:creationId xmlns:p14="http://schemas.microsoft.com/office/powerpoint/2010/main" val="172712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03F0F65-984B-4DCF-8881-78D40B53CF75}" type="slidenum">
              <a:rPr lang="nl-NL" smtClean="0"/>
              <a:t>12</a:t>
            </a:fld>
            <a:endParaRPr lang="nl-NL"/>
          </a:p>
        </p:txBody>
      </p:sp>
    </p:spTree>
    <p:extLst>
      <p:ext uri="{BB962C8B-B14F-4D97-AF65-F5344CB8AC3E}">
        <p14:creationId xmlns:p14="http://schemas.microsoft.com/office/powerpoint/2010/main" val="17038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pPr>
              <a:defRPr/>
            </a:pPr>
            <a:fld id="{7678C4CF-45DD-459B-93E8-0D8D4EAC8893}" type="slidenum">
              <a:rPr lang="nl-NL"/>
              <a:pPr>
                <a:defRPr/>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userDrawn="1">
            <p:ph type="sldNum" sz="quarter" idx="10"/>
          </p:nvPr>
        </p:nvSpPr>
        <p:spPr/>
        <p:txBody>
          <a:bodyPr/>
          <a:lstStyle>
            <a:lvl1pPr>
              <a:defRPr/>
            </a:lvl1pPr>
          </a:lstStyle>
          <a:p>
            <a:pPr>
              <a:defRPr/>
            </a:pPr>
            <a:fld id="{57C2F0C7-1C62-4E5B-AAF3-9093AE450CD5}"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userDrawn="1">
            <p:ph type="sldNum" sz="quarter" idx="10"/>
          </p:nvPr>
        </p:nvSpPr>
        <p:spPr/>
        <p:txBody>
          <a:bodyPr/>
          <a:lstStyle>
            <a:lvl1pPr>
              <a:defRPr/>
            </a:lvl1pPr>
          </a:lstStyle>
          <a:p>
            <a:pPr>
              <a:defRPr/>
            </a:pPr>
            <a:fld id="{EDF6F545-27C2-42F9-B8CE-D070A855A73F}"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5"/>
          <p:cNvSpPr>
            <a:spLocks noGrp="1"/>
          </p:cNvSpPr>
          <p:nvPr userDrawn="1">
            <p:ph type="sldNum" sz="quarter" idx="10"/>
          </p:nvPr>
        </p:nvSpPr>
        <p:spPr/>
        <p:txBody>
          <a:bodyPr/>
          <a:lstStyle>
            <a:lvl1pPr>
              <a:defRPr/>
            </a:lvl1pPr>
          </a:lstStyle>
          <a:p>
            <a:pPr>
              <a:defRPr/>
            </a:pPr>
            <a:fld id="{43DA33CB-133B-45DE-9270-8AB102EE21F7}"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userDrawn="1">
            <p:ph type="sldNum" sz="quarter" idx="10"/>
          </p:nvPr>
        </p:nvSpPr>
        <p:spPr/>
        <p:txBody>
          <a:bodyPr/>
          <a:lstStyle>
            <a:lvl1pPr>
              <a:defRPr/>
            </a:lvl1pPr>
          </a:lstStyle>
          <a:p>
            <a:pPr>
              <a:defRPr/>
            </a:pPr>
            <a:fld id="{4D3070D7-37CD-4D49-B1DC-96E3217C6235}"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userDrawn="1">
            <p:ph type="sldNum" sz="quarter" idx="10"/>
          </p:nvPr>
        </p:nvSpPr>
        <p:spPr/>
        <p:txBody>
          <a:bodyPr/>
          <a:lstStyle>
            <a:lvl1pPr>
              <a:defRPr/>
            </a:lvl1pPr>
          </a:lstStyle>
          <a:p>
            <a:pPr>
              <a:defRPr/>
            </a:pPr>
            <a:fld id="{D00F4DB4-E3AD-40B4-8354-36084D71A52D}"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userDrawn="1">
            <p:ph type="sldNum" sz="quarter" idx="10"/>
          </p:nvPr>
        </p:nvSpPr>
        <p:spPr/>
        <p:txBody>
          <a:bodyPr/>
          <a:lstStyle>
            <a:lvl1pPr>
              <a:defRPr/>
            </a:lvl1pPr>
          </a:lstStyle>
          <a:p>
            <a:pPr>
              <a:defRPr/>
            </a:pPr>
            <a:fld id="{63D7EF34-07B5-48AD-9CB7-22C98B92FA6D}"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userDrawn="1">
            <p:ph type="sldNum" sz="quarter" idx="10"/>
          </p:nvPr>
        </p:nvSpPr>
        <p:spPr/>
        <p:txBody>
          <a:bodyPr/>
          <a:lstStyle>
            <a:lvl1pPr>
              <a:defRPr/>
            </a:lvl1pPr>
          </a:lstStyle>
          <a:p>
            <a:pPr>
              <a:defRPr/>
            </a:pPr>
            <a:fld id="{23E15384-6015-49AB-81CF-E758B0E87E75}"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ianummer 5"/>
          <p:cNvSpPr>
            <a:spLocks noGrp="1"/>
          </p:cNvSpPr>
          <p:nvPr userDrawn="1">
            <p:ph type="sldNum" sz="quarter" idx="10"/>
          </p:nvPr>
        </p:nvSpPr>
        <p:spPr/>
        <p:txBody>
          <a:bodyPr/>
          <a:lstStyle>
            <a:lvl1pPr>
              <a:defRPr/>
            </a:lvl1pPr>
          </a:lstStyle>
          <a:p>
            <a:pPr>
              <a:defRPr/>
            </a:pPr>
            <a:fld id="{CEA43658-234B-42EA-9442-B6F6282A60D0}"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ianummer 5"/>
          <p:cNvSpPr>
            <a:spLocks noGrp="1"/>
          </p:cNvSpPr>
          <p:nvPr userDrawn="1">
            <p:ph type="sldNum" sz="quarter" idx="10"/>
          </p:nvPr>
        </p:nvSpPr>
        <p:spPr/>
        <p:txBody>
          <a:bodyPr/>
          <a:lstStyle>
            <a:lvl1pPr>
              <a:defRPr/>
            </a:lvl1pPr>
          </a:lstStyle>
          <a:p>
            <a:pPr>
              <a:defRPr/>
            </a:pPr>
            <a:fld id="{04054B88-B554-4871-AACE-7EE178C5FB9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userDrawn="1"/>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userDrawn="1"/>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userDrawn="1">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userDrawn="1">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01BB4-494A-4665-BDE2-8319E3D5D049}" type="slidenum">
              <a:rPr lang="nl-NL"/>
              <a:pPr>
                <a:defRPr/>
              </a:pPr>
              <a:t>‹nr.›</a:t>
            </a:fld>
            <a:endParaRPr lang="nl-NL"/>
          </a:p>
        </p:txBody>
      </p:sp>
      <p:pic>
        <p:nvPicPr>
          <p:cNvPr id="1031" name="Afbeelding 6"/>
          <p:cNvPicPr>
            <a:picLocks noChangeAspect="1"/>
          </p:cNvPicPr>
          <p:nvPr userDrawn="1"/>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userDrawn="1"/>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userDrawn="1"/>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etleerplatform.n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760504"/>
            <a:ext cx="9144000" cy="2387600"/>
          </a:xfrm>
        </p:spPr>
        <p:txBody>
          <a:bodyPr/>
          <a:lstStyle/>
          <a:p>
            <a:r>
              <a:rPr lang="nl-NL" dirty="0"/>
              <a:t>Welkom!</a:t>
            </a:r>
          </a:p>
        </p:txBody>
      </p:sp>
      <p:sp>
        <p:nvSpPr>
          <p:cNvPr id="3" name="Ondertitel 2"/>
          <p:cNvSpPr>
            <a:spLocks noGrp="1"/>
          </p:cNvSpPr>
          <p:nvPr>
            <p:ph type="subTitle" idx="1"/>
          </p:nvPr>
        </p:nvSpPr>
        <p:spPr>
          <a:xfrm>
            <a:off x="1524000" y="3148104"/>
            <a:ext cx="9144000" cy="1655762"/>
          </a:xfrm>
        </p:spPr>
        <p:txBody>
          <a:bodyPr/>
          <a:lstStyle/>
          <a:p>
            <a:r>
              <a:rPr lang="nl-NL" dirty="0"/>
              <a:t>Februari instroom 2019</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2050" name="Picture 2" descr="Afbeeldingsresultaat voor stad en mens hel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142" y="4075839"/>
            <a:ext cx="5590478" cy="19799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stad en mens hel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70" y="148311"/>
            <a:ext cx="3500940" cy="284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8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51" y="332656"/>
            <a:ext cx="11723649" cy="648072"/>
          </a:xfrm>
        </p:spPr>
        <p:txBody>
          <a:bodyPr/>
          <a:lstStyle/>
          <a:p>
            <a:r>
              <a:rPr lang="nl-NL" sz="4000" dirty="0"/>
              <a:t>Het platform, communicatie met docenten en groep</a:t>
            </a:r>
          </a:p>
        </p:txBody>
      </p:sp>
      <p:pic>
        <p:nvPicPr>
          <p:cNvPr id="4" name="Afbeelding 3"/>
          <p:cNvPicPr>
            <a:picLocks noChangeAspect="1"/>
          </p:cNvPicPr>
          <p:nvPr/>
        </p:nvPicPr>
        <p:blipFill>
          <a:blip r:embed="rId3"/>
          <a:stretch>
            <a:fillRect/>
          </a:stretch>
        </p:blipFill>
        <p:spPr>
          <a:xfrm>
            <a:off x="810321" y="1067438"/>
            <a:ext cx="11237537" cy="5023232"/>
          </a:xfrm>
          <a:prstGeom prst="rect">
            <a:avLst/>
          </a:prstGeom>
        </p:spPr>
      </p:pic>
      <p:sp>
        <p:nvSpPr>
          <p:cNvPr id="5" name="Tekstvak 4"/>
          <p:cNvSpPr txBox="1"/>
          <p:nvPr/>
        </p:nvSpPr>
        <p:spPr>
          <a:xfrm>
            <a:off x="3560003" y="6319870"/>
            <a:ext cx="8631997" cy="461665"/>
          </a:xfrm>
          <a:prstGeom prst="rect">
            <a:avLst/>
          </a:prstGeom>
          <a:noFill/>
        </p:spPr>
        <p:txBody>
          <a:bodyPr wrap="square" rtlCol="0">
            <a:spAutoFit/>
          </a:bodyPr>
          <a:lstStyle/>
          <a:p>
            <a:r>
              <a:rPr lang="nl-NL" sz="2400" dirty="0"/>
              <a:t>Links van het scherm zie je de </a:t>
            </a:r>
            <a:r>
              <a:rPr lang="nl-NL" sz="2400" i="1" dirty="0">
                <a:solidFill>
                  <a:schemeClr val="tx2"/>
                </a:solidFill>
              </a:rPr>
              <a:t>menubalk </a:t>
            </a:r>
          </a:p>
        </p:txBody>
      </p:sp>
      <p:pic>
        <p:nvPicPr>
          <p:cNvPr id="6" name="Afbeelding 5"/>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157862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980" y="32703"/>
            <a:ext cx="10515600" cy="1325563"/>
          </a:xfrm>
        </p:spPr>
        <p:txBody>
          <a:bodyPr/>
          <a:lstStyle/>
          <a:p>
            <a:r>
              <a:rPr lang="nl-NL" dirty="0"/>
              <a:t>De menubalk</a:t>
            </a:r>
          </a:p>
        </p:txBody>
      </p:sp>
      <p:sp>
        <p:nvSpPr>
          <p:cNvPr id="5" name="Tekstvak 4"/>
          <p:cNvSpPr txBox="1"/>
          <p:nvPr/>
        </p:nvSpPr>
        <p:spPr>
          <a:xfrm>
            <a:off x="7355974" y="2039007"/>
            <a:ext cx="4836026" cy="3046988"/>
          </a:xfrm>
          <a:prstGeom prst="rect">
            <a:avLst/>
          </a:prstGeom>
          <a:noFill/>
        </p:spPr>
        <p:txBody>
          <a:bodyPr wrap="square" rtlCol="0">
            <a:spAutoFit/>
          </a:bodyPr>
          <a:lstStyle/>
          <a:p>
            <a:pPr marL="342900" indent="-342900">
              <a:buFont typeface="Arial" panose="020B0604020202020204" pitchFamily="34" charset="0"/>
              <a:buChar char="•"/>
            </a:pPr>
            <a:r>
              <a:rPr lang="nl-NL" sz="2400" dirty="0"/>
              <a:t>Bij het aanklikken van onderdelen vouwt de menubalk zich uit.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Klik door het menu om de verschillende onderdelen te zien.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We gaan nu kijken hoe jullie een bestand kunnen uploaden. </a:t>
            </a:r>
          </a:p>
        </p:txBody>
      </p:sp>
      <p:pic>
        <p:nvPicPr>
          <p:cNvPr id="6" name="Afbeelding 5"/>
          <p:cNvPicPr>
            <a:picLocks noChangeAspect="1"/>
          </p:cNvPicPr>
          <p:nvPr/>
        </p:nvPicPr>
        <p:blipFill>
          <a:blip r:embed="rId3"/>
          <a:stretch>
            <a:fillRect/>
          </a:stretch>
        </p:blipFill>
        <p:spPr>
          <a:xfrm>
            <a:off x="669072" y="976838"/>
            <a:ext cx="6482857" cy="5057548"/>
          </a:xfrm>
          <a:prstGeom prst="rect">
            <a:avLst/>
          </a:prstGeom>
        </p:spPr>
      </p:pic>
      <p:pic>
        <p:nvPicPr>
          <p:cNvPr id="7" name="Afbeelding 6"/>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428312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8399" y="238244"/>
            <a:ext cx="9753601" cy="648072"/>
          </a:xfrm>
        </p:spPr>
        <p:txBody>
          <a:bodyPr/>
          <a:lstStyle/>
          <a:p>
            <a:r>
              <a:rPr lang="nl-NL" sz="2300" dirty="0"/>
              <a:t>Ga naar productverrijking om producten toe te voegen en te bekijken</a:t>
            </a:r>
          </a:p>
        </p:txBody>
      </p:sp>
      <p:pic>
        <p:nvPicPr>
          <p:cNvPr id="5" name="Afbeelding 4"/>
          <p:cNvPicPr>
            <a:picLocks noChangeAspect="1"/>
          </p:cNvPicPr>
          <p:nvPr/>
        </p:nvPicPr>
        <p:blipFill>
          <a:blip r:embed="rId3"/>
          <a:stretch>
            <a:fillRect/>
          </a:stretch>
        </p:blipFill>
        <p:spPr>
          <a:xfrm>
            <a:off x="728545" y="999333"/>
            <a:ext cx="11334867" cy="5097691"/>
          </a:xfrm>
          <a:prstGeom prst="rect">
            <a:avLst/>
          </a:prstGeom>
        </p:spPr>
      </p:pic>
      <p:sp>
        <p:nvSpPr>
          <p:cNvPr id="6" name="Tekstvak 5"/>
          <p:cNvSpPr txBox="1"/>
          <p:nvPr/>
        </p:nvSpPr>
        <p:spPr>
          <a:xfrm>
            <a:off x="3680777" y="6197787"/>
            <a:ext cx="8631997" cy="523220"/>
          </a:xfrm>
          <a:prstGeom prst="rect">
            <a:avLst/>
          </a:prstGeom>
          <a:noFill/>
        </p:spPr>
        <p:txBody>
          <a:bodyPr wrap="square" rtlCol="0">
            <a:spAutoFit/>
          </a:bodyPr>
          <a:lstStyle/>
          <a:p>
            <a:r>
              <a:rPr lang="nl-NL" sz="2800" dirty="0"/>
              <a:t>Bij ‘</a:t>
            </a:r>
            <a:r>
              <a:rPr lang="nl-NL" sz="2800" i="1" dirty="0">
                <a:solidFill>
                  <a:schemeClr val="tx2"/>
                </a:solidFill>
              </a:rPr>
              <a:t>mijn product</a:t>
            </a:r>
            <a:r>
              <a:rPr lang="nl-NL" sz="2800" dirty="0"/>
              <a:t>’ kan je bestanden uploaden</a:t>
            </a:r>
            <a:endParaRPr lang="nl-NL" sz="2800" i="1" dirty="0">
              <a:solidFill>
                <a:schemeClr val="tx2"/>
              </a:solidFill>
            </a:endParaRPr>
          </a:p>
        </p:txBody>
      </p:sp>
      <p:pic>
        <p:nvPicPr>
          <p:cNvPr id="7" name="Afbeelding 6"/>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4206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4995" y="227553"/>
            <a:ext cx="10956207" cy="648072"/>
          </a:xfrm>
        </p:spPr>
        <p:txBody>
          <a:bodyPr/>
          <a:lstStyle/>
          <a:p>
            <a:r>
              <a:rPr lang="nl-NL" dirty="0"/>
              <a:t>Bij productverrijking kan je ook feedback geven</a:t>
            </a:r>
          </a:p>
        </p:txBody>
      </p:sp>
      <p:pic>
        <p:nvPicPr>
          <p:cNvPr id="5" name="Afbeelding 4"/>
          <p:cNvPicPr>
            <a:picLocks noChangeAspect="1"/>
          </p:cNvPicPr>
          <p:nvPr/>
        </p:nvPicPr>
        <p:blipFill>
          <a:blip r:embed="rId2"/>
          <a:stretch>
            <a:fillRect/>
          </a:stretch>
        </p:blipFill>
        <p:spPr>
          <a:xfrm>
            <a:off x="765717" y="980729"/>
            <a:ext cx="11057106" cy="5188124"/>
          </a:xfrm>
          <a:prstGeom prst="rect">
            <a:avLst/>
          </a:prstGeom>
        </p:spPr>
      </p:pic>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380655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3" name="Tijdelijke aanduiding voor inhoud 2"/>
          <p:cNvSpPr>
            <a:spLocks noGrp="1"/>
          </p:cNvSpPr>
          <p:nvPr>
            <p:ph idx="1"/>
          </p:nvPr>
        </p:nvSpPr>
        <p:spPr>
          <a:xfrm>
            <a:off x="838200" y="1577270"/>
            <a:ext cx="10515600" cy="4351338"/>
          </a:xfrm>
        </p:spPr>
        <p:txBody>
          <a:bodyPr/>
          <a:lstStyle/>
          <a:p>
            <a:r>
              <a:rPr lang="nl-NL" dirty="0"/>
              <a:t>13.00 Kennismaking</a:t>
            </a:r>
          </a:p>
          <a:p>
            <a:r>
              <a:rPr lang="nl-NL" dirty="0"/>
              <a:t>13.30 Uitleg onderwijs</a:t>
            </a:r>
          </a:p>
          <a:p>
            <a:r>
              <a:rPr lang="nl-NL" dirty="0"/>
              <a:t>14.00 Inloggen internet + programma’s </a:t>
            </a:r>
          </a:p>
          <a:p>
            <a:r>
              <a:rPr lang="nl-NL" dirty="0"/>
              <a:t>14.30 Uitleg stage</a:t>
            </a:r>
          </a:p>
          <a:p>
            <a:r>
              <a:rPr lang="nl-NL" dirty="0"/>
              <a:t>15.00 Einde</a:t>
            </a: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pic>
        <p:nvPicPr>
          <p:cNvPr id="1026" name="Picture 2" descr="Afbeeldingsresultaat voor welk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502" y="3851391"/>
            <a:ext cx="38004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7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a:t>
            </a:r>
          </a:p>
        </p:txBody>
      </p:sp>
      <p:sp>
        <p:nvSpPr>
          <p:cNvPr id="3" name="Tijdelijke aanduiding voor inhoud 2"/>
          <p:cNvSpPr>
            <a:spLocks noGrp="1"/>
          </p:cNvSpPr>
          <p:nvPr>
            <p:ph idx="1"/>
          </p:nvPr>
        </p:nvSpPr>
        <p:spPr/>
        <p:txBody>
          <a:bodyPr/>
          <a:lstStyle/>
          <a:p>
            <a:r>
              <a:rPr lang="nl-NL" dirty="0"/>
              <a:t>Wie ben jij? Stel jezelf voor aan de hand van je sleutelbos! </a:t>
            </a:r>
          </a:p>
          <a:p>
            <a:r>
              <a:rPr lang="nl-NL" dirty="0"/>
              <a:t>Rijtje maken: </a:t>
            </a:r>
          </a:p>
          <a:p>
            <a:pPr lvl="1"/>
            <a:r>
              <a:rPr lang="nl-NL" dirty="0"/>
              <a:t>Woonplaats (dichtbij – ver weg)</a:t>
            </a:r>
          </a:p>
          <a:p>
            <a:pPr lvl="1"/>
            <a:r>
              <a:rPr lang="nl-NL" dirty="0"/>
              <a:t>Leeftijd (jong – oud) </a:t>
            </a:r>
          </a:p>
          <a:p>
            <a:pPr lvl="1"/>
            <a:r>
              <a:rPr lang="nl-NL" dirty="0"/>
              <a:t>Verste bestemming ooit geweest (dichtbij – ver weg) </a:t>
            </a:r>
          </a:p>
          <a:p>
            <a:pPr lvl="1"/>
            <a:endParaRPr lang="nl-NL" dirty="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83406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1030" y="112364"/>
            <a:ext cx="10515600" cy="1325563"/>
          </a:xfrm>
        </p:spPr>
        <p:txBody>
          <a:bodyPr/>
          <a:lstStyle/>
          <a:p>
            <a:r>
              <a:rPr lang="en-US" dirty="0"/>
              <a:t>Het </a:t>
            </a:r>
            <a:r>
              <a:rPr lang="en-US" dirty="0" err="1"/>
              <a:t>onderwijssysteem</a:t>
            </a:r>
            <a:endParaRPr lang="nl-NL" dirty="0"/>
          </a:p>
        </p:txBody>
      </p:sp>
      <p:sp>
        <p:nvSpPr>
          <p:cNvPr id="3" name="Tijdelijke aanduiding voor inhoud 2"/>
          <p:cNvSpPr>
            <a:spLocks noGrp="1"/>
          </p:cNvSpPr>
          <p:nvPr>
            <p:ph idx="1"/>
          </p:nvPr>
        </p:nvSpPr>
        <p:spPr>
          <a:xfrm>
            <a:off x="838200" y="1367575"/>
            <a:ext cx="8846773" cy="4929411"/>
          </a:xfrm>
        </p:spPr>
        <p:txBody>
          <a:bodyPr>
            <a:normAutofit fontScale="92500" lnSpcReduction="10000"/>
          </a:bodyPr>
          <a:lstStyle/>
          <a:p>
            <a:r>
              <a:rPr lang="en-US" dirty="0"/>
              <a:t>We </a:t>
            </a:r>
            <a:r>
              <a:rPr lang="en-US" dirty="0" err="1"/>
              <a:t>werken</a:t>
            </a:r>
            <a:r>
              <a:rPr lang="en-US" dirty="0"/>
              <a:t> met </a:t>
            </a:r>
            <a:r>
              <a:rPr lang="en-US" i="1" dirty="0" err="1">
                <a:solidFill>
                  <a:schemeClr val="tx2"/>
                </a:solidFill>
              </a:rPr>
              <a:t>IBS</a:t>
            </a:r>
            <a:r>
              <a:rPr lang="en-US" dirty="0" err="1"/>
              <a:t>’en</a:t>
            </a:r>
            <a:r>
              <a:rPr lang="en-US" dirty="0"/>
              <a:t> </a:t>
            </a:r>
          </a:p>
          <a:p>
            <a:pPr marL="0" indent="0">
              <a:buNone/>
            </a:pPr>
            <a:endParaRPr lang="en-US" dirty="0"/>
          </a:p>
          <a:p>
            <a:r>
              <a:rPr lang="en-US" dirty="0"/>
              <a:t>IBS </a:t>
            </a:r>
            <a:r>
              <a:rPr lang="en-US" dirty="0" err="1"/>
              <a:t>staat</a:t>
            </a:r>
            <a:r>
              <a:rPr lang="en-US" dirty="0"/>
              <a:t> </a:t>
            </a:r>
            <a:r>
              <a:rPr lang="en-US" dirty="0" err="1"/>
              <a:t>voor</a:t>
            </a:r>
            <a:r>
              <a:rPr lang="en-US" dirty="0"/>
              <a:t> ‘ </a:t>
            </a:r>
            <a:r>
              <a:rPr lang="en-US" dirty="0" err="1"/>
              <a:t>integrale</a:t>
            </a:r>
            <a:r>
              <a:rPr lang="en-US" dirty="0"/>
              <a:t> </a:t>
            </a:r>
            <a:r>
              <a:rPr lang="en-US" dirty="0" err="1"/>
              <a:t>beroepssituatie</a:t>
            </a:r>
            <a:r>
              <a:rPr lang="en-US" dirty="0"/>
              <a:t>’ </a:t>
            </a:r>
          </a:p>
          <a:p>
            <a:pPr marL="0" indent="0">
              <a:buNone/>
            </a:pPr>
            <a:endParaRPr lang="en-US" dirty="0"/>
          </a:p>
          <a:p>
            <a:r>
              <a:rPr lang="en-US" dirty="0" err="1"/>
              <a:t>Een</a:t>
            </a:r>
            <a:r>
              <a:rPr lang="en-US" dirty="0"/>
              <a:t> IBS </a:t>
            </a:r>
            <a:r>
              <a:rPr lang="en-US" dirty="0" err="1"/>
              <a:t>wordt</a:t>
            </a:r>
            <a:r>
              <a:rPr lang="en-US" dirty="0"/>
              <a:t> </a:t>
            </a:r>
            <a:r>
              <a:rPr lang="en-US" dirty="0" err="1"/>
              <a:t>altijd</a:t>
            </a:r>
            <a:r>
              <a:rPr lang="en-US" dirty="0"/>
              <a:t> </a:t>
            </a:r>
            <a:r>
              <a:rPr lang="en-US" dirty="0" err="1"/>
              <a:t>afgesloten</a:t>
            </a:r>
            <a:r>
              <a:rPr lang="en-US" dirty="0"/>
              <a:t> met 3 </a:t>
            </a:r>
            <a:r>
              <a:rPr lang="en-US" dirty="0" err="1"/>
              <a:t>toetsen</a:t>
            </a:r>
            <a:endParaRPr lang="en-US" dirty="0"/>
          </a:p>
          <a:p>
            <a:pPr lvl="1"/>
            <a:r>
              <a:rPr lang="en-US" dirty="0" err="1"/>
              <a:t>Deze</a:t>
            </a:r>
            <a:r>
              <a:rPr lang="en-US" dirty="0"/>
              <a:t> </a:t>
            </a:r>
            <a:r>
              <a:rPr lang="en-US" dirty="0" err="1"/>
              <a:t>toetsen</a:t>
            </a:r>
            <a:r>
              <a:rPr lang="en-US" dirty="0"/>
              <a:t> </a:t>
            </a:r>
            <a:r>
              <a:rPr lang="en-US" dirty="0" err="1"/>
              <a:t>hebben</a:t>
            </a:r>
            <a:r>
              <a:rPr lang="en-US" dirty="0"/>
              <a:t> </a:t>
            </a:r>
            <a:r>
              <a:rPr lang="en-US" dirty="0" err="1"/>
              <a:t>verschillende</a:t>
            </a:r>
            <a:r>
              <a:rPr lang="en-US" dirty="0"/>
              <a:t> </a:t>
            </a:r>
            <a:r>
              <a:rPr lang="en-US" dirty="0" err="1"/>
              <a:t>vormen</a:t>
            </a:r>
            <a:r>
              <a:rPr lang="en-US" dirty="0"/>
              <a:t> </a:t>
            </a:r>
          </a:p>
          <a:p>
            <a:pPr marL="457200" lvl="1" indent="0">
              <a:buNone/>
            </a:pPr>
            <a:endParaRPr lang="en-US" dirty="0"/>
          </a:p>
          <a:p>
            <a:r>
              <a:rPr lang="en-US" dirty="0"/>
              <a:t>De </a:t>
            </a:r>
            <a:r>
              <a:rPr lang="en-US" dirty="0" err="1"/>
              <a:t>IBS’en</a:t>
            </a:r>
            <a:r>
              <a:rPr lang="en-US" dirty="0"/>
              <a:t> </a:t>
            </a:r>
            <a:r>
              <a:rPr lang="en-US" dirty="0" err="1"/>
              <a:t>vormen</a:t>
            </a:r>
            <a:r>
              <a:rPr lang="en-US" dirty="0"/>
              <a:t> het </a:t>
            </a:r>
            <a:r>
              <a:rPr lang="en-US" i="1" dirty="0" err="1">
                <a:solidFill>
                  <a:schemeClr val="tx2"/>
                </a:solidFill>
              </a:rPr>
              <a:t>schoolgedeelte</a:t>
            </a:r>
            <a:r>
              <a:rPr lang="en-US" dirty="0"/>
              <a:t> van de </a:t>
            </a:r>
            <a:r>
              <a:rPr lang="en-US" dirty="0" err="1"/>
              <a:t>opleiding</a:t>
            </a:r>
            <a:r>
              <a:rPr lang="en-US" dirty="0"/>
              <a:t>, het </a:t>
            </a:r>
            <a:r>
              <a:rPr lang="en-US" dirty="0" err="1"/>
              <a:t>andere</a:t>
            </a:r>
            <a:r>
              <a:rPr lang="en-US" dirty="0"/>
              <a:t> </a:t>
            </a:r>
            <a:r>
              <a:rPr lang="en-US" dirty="0" err="1"/>
              <a:t>deel</a:t>
            </a:r>
            <a:r>
              <a:rPr lang="en-US" dirty="0"/>
              <a:t> is </a:t>
            </a:r>
            <a:r>
              <a:rPr lang="en-US" i="1" dirty="0">
                <a:solidFill>
                  <a:schemeClr val="tx2"/>
                </a:solidFill>
              </a:rPr>
              <a:t>stage</a:t>
            </a:r>
          </a:p>
          <a:p>
            <a:endParaRPr lang="en-US" i="1" dirty="0">
              <a:solidFill>
                <a:schemeClr val="tx2"/>
              </a:solidFill>
            </a:endParaRPr>
          </a:p>
          <a:p>
            <a:r>
              <a:rPr lang="en-US" dirty="0" err="1"/>
              <a:t>Rond</a:t>
            </a:r>
            <a:r>
              <a:rPr lang="en-US" dirty="0"/>
              <a:t> je </a:t>
            </a:r>
            <a:r>
              <a:rPr lang="en-US" dirty="0" err="1"/>
              <a:t>alle</a:t>
            </a:r>
            <a:r>
              <a:rPr lang="en-US" dirty="0"/>
              <a:t> </a:t>
            </a:r>
            <a:r>
              <a:rPr lang="en-US" dirty="0" err="1"/>
              <a:t>IBS’en</a:t>
            </a:r>
            <a:r>
              <a:rPr lang="en-US" dirty="0"/>
              <a:t> + stages </a:t>
            </a:r>
            <a:r>
              <a:rPr lang="en-US" dirty="0" err="1"/>
              <a:t>voldoende</a:t>
            </a:r>
            <a:r>
              <a:rPr lang="en-US" dirty="0"/>
              <a:t> </a:t>
            </a:r>
            <a:r>
              <a:rPr lang="en-US" dirty="0" err="1"/>
              <a:t>af</a:t>
            </a:r>
            <a:r>
              <a:rPr lang="en-US" dirty="0"/>
              <a:t>, </a:t>
            </a:r>
            <a:r>
              <a:rPr lang="en-US" dirty="0" err="1"/>
              <a:t>dan</a:t>
            </a:r>
            <a:r>
              <a:rPr lang="en-US" dirty="0"/>
              <a:t> </a:t>
            </a:r>
            <a:r>
              <a:rPr lang="en-US" dirty="0" err="1"/>
              <a:t>kan</a:t>
            </a:r>
            <a:r>
              <a:rPr lang="en-US" dirty="0"/>
              <a:t> je </a:t>
            </a:r>
            <a:r>
              <a:rPr lang="en-US" dirty="0" err="1"/>
              <a:t>naar</a:t>
            </a:r>
            <a:r>
              <a:rPr lang="en-US" dirty="0"/>
              <a:t> het </a:t>
            </a:r>
            <a:r>
              <a:rPr lang="en-US" dirty="0" err="1"/>
              <a:t>examen</a:t>
            </a:r>
            <a:r>
              <a:rPr lang="en-US" dirty="0"/>
              <a:t>. </a:t>
            </a:r>
            <a:r>
              <a:rPr lang="en-US" dirty="0" err="1"/>
              <a:t>Dit</a:t>
            </a:r>
            <a:r>
              <a:rPr lang="en-US" dirty="0"/>
              <a:t> is </a:t>
            </a:r>
            <a:r>
              <a:rPr lang="en-US" dirty="0" err="1"/>
              <a:t>aan</a:t>
            </a:r>
            <a:r>
              <a:rPr lang="en-US" dirty="0"/>
              <a:t> het </a:t>
            </a:r>
            <a:r>
              <a:rPr lang="en-US" dirty="0" err="1"/>
              <a:t>einde</a:t>
            </a:r>
            <a:r>
              <a:rPr lang="en-US" dirty="0"/>
              <a:t> van </a:t>
            </a:r>
            <a:r>
              <a:rPr lang="en-US" dirty="0" err="1"/>
              <a:t>jaar</a:t>
            </a:r>
            <a:r>
              <a:rPr lang="en-US" dirty="0"/>
              <a:t> 3. </a:t>
            </a:r>
          </a:p>
        </p:txBody>
      </p:sp>
      <p:pic>
        <p:nvPicPr>
          <p:cNvPr id="5" name="Afbeelding 4"/>
          <p:cNvPicPr>
            <a:picLocks noChangeAspect="1"/>
          </p:cNvPicPr>
          <p:nvPr/>
        </p:nvPicPr>
        <p:blipFill>
          <a:blip r:embed="rId3"/>
          <a:stretch>
            <a:fillRect/>
          </a:stretch>
        </p:blipFill>
        <p:spPr>
          <a:xfrm>
            <a:off x="9128389" y="1618652"/>
            <a:ext cx="1787507" cy="1787507"/>
          </a:xfrm>
          <a:prstGeom prst="rect">
            <a:avLst/>
          </a:prstGeom>
        </p:spPr>
      </p:pic>
      <p:pic>
        <p:nvPicPr>
          <p:cNvPr id="6" name="Afbeelding 5"/>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49782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Het </a:t>
            </a:r>
            <a:r>
              <a:rPr lang="en-US" dirty="0" err="1"/>
              <a:t>onderwijssysteem</a:t>
            </a:r>
            <a:r>
              <a:rPr lang="en-US" dirty="0"/>
              <a:t> </a:t>
            </a:r>
            <a:endParaRPr lang="nl-NL" dirty="0"/>
          </a:p>
        </p:txBody>
      </p:sp>
      <p:sp>
        <p:nvSpPr>
          <p:cNvPr id="3" name="Tijdelijke aanduiding voor inhoud 2"/>
          <p:cNvSpPr>
            <a:spLocks noGrp="1"/>
          </p:cNvSpPr>
          <p:nvPr>
            <p:ph idx="1"/>
          </p:nvPr>
        </p:nvSpPr>
        <p:spPr>
          <a:xfrm>
            <a:off x="838200" y="1821222"/>
            <a:ext cx="9301976" cy="4929411"/>
          </a:xfrm>
        </p:spPr>
        <p:txBody>
          <a:bodyPr/>
          <a:lstStyle/>
          <a:p>
            <a:r>
              <a:rPr lang="en-US" dirty="0" err="1"/>
              <a:t>Een</a:t>
            </a:r>
            <a:r>
              <a:rPr lang="en-US" dirty="0"/>
              <a:t> IBS is </a:t>
            </a:r>
            <a:r>
              <a:rPr lang="en-US" dirty="0" err="1"/>
              <a:t>een</a:t>
            </a:r>
            <a:r>
              <a:rPr lang="en-US" dirty="0"/>
              <a:t> </a:t>
            </a:r>
            <a:r>
              <a:rPr lang="en-US" i="1" dirty="0" err="1">
                <a:solidFill>
                  <a:schemeClr val="tx2"/>
                </a:solidFill>
              </a:rPr>
              <a:t>grote</a:t>
            </a:r>
            <a:r>
              <a:rPr lang="en-US" dirty="0"/>
              <a:t> </a:t>
            </a:r>
            <a:r>
              <a:rPr lang="en-US" dirty="0" err="1"/>
              <a:t>opdracht</a:t>
            </a:r>
            <a:r>
              <a:rPr lang="en-US" dirty="0"/>
              <a:t> die over </a:t>
            </a:r>
            <a:r>
              <a:rPr lang="en-US" dirty="0" err="1"/>
              <a:t>een</a:t>
            </a:r>
            <a:r>
              <a:rPr lang="en-US" dirty="0"/>
              <a:t> </a:t>
            </a:r>
            <a:r>
              <a:rPr lang="en-US" i="1" dirty="0" err="1">
                <a:solidFill>
                  <a:schemeClr val="tx2"/>
                </a:solidFill>
              </a:rPr>
              <a:t>langere</a:t>
            </a:r>
            <a:r>
              <a:rPr lang="en-US" i="1" dirty="0">
                <a:solidFill>
                  <a:schemeClr val="tx2"/>
                </a:solidFill>
              </a:rPr>
              <a:t> </a:t>
            </a:r>
            <a:r>
              <a:rPr lang="en-US" dirty="0" err="1"/>
              <a:t>periode</a:t>
            </a:r>
            <a:r>
              <a:rPr lang="en-US" dirty="0"/>
              <a:t> </a:t>
            </a:r>
            <a:r>
              <a:rPr lang="en-US" dirty="0" err="1"/>
              <a:t>loopt</a:t>
            </a:r>
            <a:r>
              <a:rPr lang="en-US" dirty="0"/>
              <a:t> </a:t>
            </a:r>
          </a:p>
          <a:p>
            <a:r>
              <a:rPr lang="en-US" dirty="0"/>
              <a:t>Om het IBS </a:t>
            </a:r>
            <a:r>
              <a:rPr lang="en-US" dirty="0" err="1"/>
              <a:t>te</a:t>
            </a:r>
            <a:r>
              <a:rPr lang="en-US" dirty="0"/>
              <a:t> </a:t>
            </a:r>
            <a:r>
              <a:rPr lang="en-US" dirty="0" err="1"/>
              <a:t>ondersteunen</a:t>
            </a:r>
            <a:r>
              <a:rPr lang="en-US" dirty="0"/>
              <a:t> </a:t>
            </a:r>
            <a:r>
              <a:rPr lang="en-US" dirty="0" err="1"/>
              <a:t>bieden</a:t>
            </a:r>
            <a:r>
              <a:rPr lang="en-US" dirty="0"/>
              <a:t> we </a:t>
            </a:r>
            <a:r>
              <a:rPr lang="en-US" dirty="0" err="1"/>
              <a:t>opdrachten</a:t>
            </a:r>
            <a:r>
              <a:rPr lang="en-US" dirty="0"/>
              <a:t> </a:t>
            </a:r>
            <a:r>
              <a:rPr lang="en-US" dirty="0" err="1"/>
              <a:t>aan</a:t>
            </a:r>
            <a:r>
              <a:rPr lang="en-US" dirty="0"/>
              <a:t> </a:t>
            </a:r>
          </a:p>
          <a:p>
            <a:r>
              <a:rPr lang="en-US" dirty="0"/>
              <a:t>Door </a:t>
            </a:r>
            <a:r>
              <a:rPr lang="en-US" dirty="0" err="1">
                <a:solidFill>
                  <a:schemeClr val="tx2"/>
                </a:solidFill>
              </a:rPr>
              <a:t>opdrachten</a:t>
            </a:r>
            <a:r>
              <a:rPr lang="en-US" dirty="0">
                <a:solidFill>
                  <a:schemeClr val="tx2"/>
                </a:solidFill>
              </a:rPr>
              <a:t> </a:t>
            </a:r>
            <a:r>
              <a:rPr lang="en-US" dirty="0" err="1">
                <a:solidFill>
                  <a:schemeClr val="tx2"/>
                </a:solidFill>
              </a:rPr>
              <a:t>te</a:t>
            </a:r>
            <a:r>
              <a:rPr lang="en-US" dirty="0">
                <a:solidFill>
                  <a:schemeClr val="tx2"/>
                </a:solidFill>
              </a:rPr>
              <a:t> </a:t>
            </a:r>
            <a:r>
              <a:rPr lang="en-US" dirty="0" err="1">
                <a:solidFill>
                  <a:schemeClr val="tx2"/>
                </a:solidFill>
              </a:rPr>
              <a:t>maken</a:t>
            </a:r>
            <a:r>
              <a:rPr lang="en-US" dirty="0">
                <a:solidFill>
                  <a:schemeClr val="tx2"/>
                </a:solidFill>
              </a:rPr>
              <a:t> </a:t>
            </a:r>
            <a:r>
              <a:rPr lang="en-US" dirty="0"/>
              <a:t>in de </a:t>
            </a:r>
            <a:r>
              <a:rPr lang="en-US" dirty="0" err="1"/>
              <a:t>digitale</a:t>
            </a:r>
            <a:r>
              <a:rPr lang="en-US" dirty="0"/>
              <a:t> </a:t>
            </a:r>
            <a:r>
              <a:rPr lang="en-US" dirty="0" err="1"/>
              <a:t>leeromgeving</a:t>
            </a:r>
            <a:r>
              <a:rPr lang="en-US" dirty="0"/>
              <a:t> </a:t>
            </a:r>
            <a:r>
              <a:rPr lang="nl-NL" dirty="0"/>
              <a:t>én </a:t>
            </a:r>
            <a:r>
              <a:rPr lang="nl-NL" dirty="0">
                <a:solidFill>
                  <a:schemeClr val="tx2"/>
                </a:solidFill>
              </a:rPr>
              <a:t>feedback te geven </a:t>
            </a:r>
            <a:r>
              <a:rPr lang="nl-NL" dirty="0"/>
              <a:t>leer je van elkaar </a:t>
            </a:r>
          </a:p>
          <a:p>
            <a:r>
              <a:rPr lang="nl-NL" dirty="0"/>
              <a:t>Opdrachten in de digitale leeromgeving waar je feedback op geeft noemen we </a:t>
            </a:r>
            <a:r>
              <a:rPr lang="nl-NL" i="1" dirty="0">
                <a:solidFill>
                  <a:schemeClr val="tx2"/>
                </a:solidFill>
              </a:rPr>
              <a:t>leerarrangementen</a:t>
            </a:r>
            <a:r>
              <a:rPr lang="nl-NL" dirty="0"/>
              <a:t> </a:t>
            </a:r>
          </a:p>
        </p:txBody>
      </p:sp>
      <p:pic>
        <p:nvPicPr>
          <p:cNvPr id="5" name="Afbeelding 4"/>
          <p:cNvPicPr>
            <a:picLocks noChangeAspect="1"/>
          </p:cNvPicPr>
          <p:nvPr/>
        </p:nvPicPr>
        <p:blipFill>
          <a:blip r:embed="rId3"/>
          <a:stretch>
            <a:fillRect/>
          </a:stretch>
        </p:blipFill>
        <p:spPr>
          <a:xfrm>
            <a:off x="9882371" y="4334628"/>
            <a:ext cx="1831207" cy="1831207"/>
          </a:xfrm>
          <a:prstGeom prst="rect">
            <a:avLst/>
          </a:prstGeom>
        </p:spPr>
      </p:pic>
      <p:pic>
        <p:nvPicPr>
          <p:cNvPr id="6" name="Afbeelding 5"/>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67719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2326235" y="0"/>
            <a:ext cx="9679912" cy="6843268"/>
          </a:xfrm>
          <a:prstGeom prst="rect">
            <a:avLst/>
          </a:prstGeom>
        </p:spPr>
      </p:pic>
      <p:pic>
        <p:nvPicPr>
          <p:cNvPr id="3" name="Afbeelding 2"/>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393561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Jullie instroom programma</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84642996"/>
              </p:ext>
            </p:extLst>
          </p:nvPr>
        </p:nvGraphicFramePr>
        <p:xfrm>
          <a:off x="838200" y="2212201"/>
          <a:ext cx="4677937" cy="2225040"/>
        </p:xfrm>
        <a:graphic>
          <a:graphicData uri="http://schemas.openxmlformats.org/drawingml/2006/table">
            <a:tbl>
              <a:tblPr firstRow="1" bandRow="1">
                <a:tableStyleId>{7DF18680-E054-41AD-8BC1-D1AEF772440D}</a:tableStyleId>
              </a:tblPr>
              <a:tblGrid>
                <a:gridCol w="1273098">
                  <a:extLst>
                    <a:ext uri="{9D8B030D-6E8A-4147-A177-3AD203B41FA5}">
                      <a16:colId xmlns:a16="http://schemas.microsoft.com/office/drawing/2014/main" val="420279193"/>
                    </a:ext>
                  </a:extLst>
                </a:gridCol>
                <a:gridCol w="3404839">
                  <a:extLst>
                    <a:ext uri="{9D8B030D-6E8A-4147-A177-3AD203B41FA5}">
                      <a16:colId xmlns:a16="http://schemas.microsoft.com/office/drawing/2014/main" val="1896627113"/>
                    </a:ext>
                  </a:extLst>
                </a:gridCol>
              </a:tblGrid>
              <a:tr h="370840">
                <a:tc>
                  <a:txBody>
                    <a:bodyPr/>
                    <a:lstStyle/>
                    <a:p>
                      <a:r>
                        <a:rPr lang="nl-NL" sz="1800" kern="1200" dirty="0">
                          <a:effectLst/>
                        </a:rPr>
                        <a:t>Dag</a:t>
                      </a:r>
                    </a:p>
                  </a:txBody>
                  <a:tcPr/>
                </a:tc>
                <a:tc>
                  <a:txBody>
                    <a:bodyPr/>
                    <a:lstStyle/>
                    <a:p>
                      <a:r>
                        <a:rPr lang="nl-NL" dirty="0"/>
                        <a:t>Activiteit</a:t>
                      </a:r>
                    </a:p>
                  </a:txBody>
                  <a:tcPr/>
                </a:tc>
                <a:extLst>
                  <a:ext uri="{0D108BD9-81ED-4DB2-BD59-A6C34878D82A}">
                    <a16:rowId xmlns:a16="http://schemas.microsoft.com/office/drawing/2014/main" val="202999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dirty="0">
                          <a:effectLst/>
                        </a:rPr>
                        <a:t>Maandag</a:t>
                      </a:r>
                    </a:p>
                  </a:txBody>
                  <a:tcPr/>
                </a:tc>
                <a:tc>
                  <a:txBody>
                    <a:bodyPr/>
                    <a:lstStyle/>
                    <a:p>
                      <a:r>
                        <a:rPr lang="nl-NL" sz="1800" kern="1200" dirty="0">
                          <a:effectLst/>
                        </a:rPr>
                        <a:t>Terugkomdag stage </a:t>
                      </a:r>
                      <a:endParaRPr lang="nl-NL" dirty="0"/>
                    </a:p>
                  </a:txBody>
                  <a:tcPr/>
                </a:tc>
                <a:extLst>
                  <a:ext uri="{0D108BD9-81ED-4DB2-BD59-A6C34878D82A}">
                    <a16:rowId xmlns:a16="http://schemas.microsoft.com/office/drawing/2014/main" val="26615982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dirty="0">
                          <a:effectLst/>
                        </a:rPr>
                        <a:t>Dinsdag</a:t>
                      </a:r>
                    </a:p>
                  </a:txBody>
                  <a:tcPr/>
                </a:tc>
                <a:tc>
                  <a:txBody>
                    <a:bodyPr/>
                    <a:lstStyle/>
                    <a:p>
                      <a:r>
                        <a:rPr lang="nl-NL" dirty="0"/>
                        <a:t>Stage</a:t>
                      </a:r>
                    </a:p>
                  </a:txBody>
                  <a:tcPr/>
                </a:tc>
                <a:extLst>
                  <a:ext uri="{0D108BD9-81ED-4DB2-BD59-A6C34878D82A}">
                    <a16:rowId xmlns:a16="http://schemas.microsoft.com/office/drawing/2014/main" val="28944968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dirty="0">
                          <a:effectLst/>
                        </a:rPr>
                        <a:t>Woensdag</a:t>
                      </a:r>
                    </a:p>
                  </a:txBody>
                  <a:tcPr/>
                </a:tc>
                <a:tc>
                  <a:txBody>
                    <a:bodyPr/>
                    <a:lstStyle/>
                    <a:p>
                      <a:r>
                        <a:rPr lang="nl-NL" dirty="0"/>
                        <a:t>Stage</a:t>
                      </a:r>
                    </a:p>
                  </a:txBody>
                  <a:tcPr/>
                </a:tc>
                <a:extLst>
                  <a:ext uri="{0D108BD9-81ED-4DB2-BD59-A6C34878D82A}">
                    <a16:rowId xmlns:a16="http://schemas.microsoft.com/office/drawing/2014/main" val="39834359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dirty="0">
                          <a:effectLst/>
                        </a:rPr>
                        <a:t>Donderdag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dirty="0">
                          <a:effectLst/>
                        </a:rPr>
                        <a:t>Lesdag instroomprogramma </a:t>
                      </a:r>
                    </a:p>
                  </a:txBody>
                  <a:tcPr/>
                </a:tc>
                <a:extLst>
                  <a:ext uri="{0D108BD9-81ED-4DB2-BD59-A6C34878D82A}">
                    <a16:rowId xmlns:a16="http://schemas.microsoft.com/office/drawing/2014/main" val="42665245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dirty="0">
                          <a:effectLst/>
                        </a:rPr>
                        <a:t>Vrijdag	</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Stage</a:t>
                      </a:r>
                    </a:p>
                  </a:txBody>
                  <a:tcPr/>
                </a:tc>
                <a:extLst>
                  <a:ext uri="{0D108BD9-81ED-4DB2-BD59-A6C34878D82A}">
                    <a16:rowId xmlns:a16="http://schemas.microsoft.com/office/drawing/2014/main" val="1995211871"/>
                  </a:ext>
                </a:extLst>
              </a:tr>
            </a:tbl>
          </a:graphicData>
        </a:graphic>
      </p:graphicFrame>
      <p:pic>
        <p:nvPicPr>
          <p:cNvPr id="5" name="Afbeelding 4"/>
          <p:cNvPicPr>
            <a:picLocks noChangeAspect="1"/>
          </p:cNvPicPr>
          <p:nvPr/>
        </p:nvPicPr>
        <p:blipFill>
          <a:blip r:embed="rId2"/>
          <a:stretch>
            <a:fillRect/>
          </a:stretch>
        </p:blipFill>
        <p:spPr>
          <a:xfrm>
            <a:off x="0" y="6165669"/>
            <a:ext cx="2169840" cy="692331"/>
          </a:xfrm>
          <a:prstGeom prst="rect">
            <a:avLst/>
          </a:prstGeom>
        </p:spPr>
      </p:pic>
      <p:sp>
        <p:nvSpPr>
          <p:cNvPr id="6" name="Tekstvak 5"/>
          <p:cNvSpPr txBox="1"/>
          <p:nvPr/>
        </p:nvSpPr>
        <p:spPr>
          <a:xfrm>
            <a:off x="6192644" y="1825625"/>
            <a:ext cx="5412058" cy="3970318"/>
          </a:xfrm>
          <a:prstGeom prst="rect">
            <a:avLst/>
          </a:prstGeom>
          <a:noFill/>
        </p:spPr>
        <p:txBody>
          <a:bodyPr wrap="square" rtlCol="0">
            <a:spAutoFit/>
          </a:bodyPr>
          <a:lstStyle/>
          <a:p>
            <a:r>
              <a:rPr lang="nl-NL" b="1" dirty="0"/>
              <a:t>Stage </a:t>
            </a:r>
          </a:p>
          <a:p>
            <a:pPr marL="285750" indent="-285750">
              <a:buFontTx/>
              <a:buChar char="-"/>
            </a:pPr>
            <a:r>
              <a:rPr lang="nl-NL" dirty="0"/>
              <a:t>Stage </a:t>
            </a:r>
            <a:r>
              <a:rPr lang="nl-NL" dirty="0" err="1"/>
              <a:t>LA’s</a:t>
            </a:r>
            <a:r>
              <a:rPr lang="nl-NL" dirty="0"/>
              <a:t> </a:t>
            </a:r>
          </a:p>
          <a:p>
            <a:pPr marL="285750" indent="-285750">
              <a:buFontTx/>
              <a:buChar char="-"/>
            </a:pPr>
            <a:r>
              <a:rPr lang="nl-NL" dirty="0"/>
              <a:t>Feedback geven</a:t>
            </a:r>
          </a:p>
          <a:p>
            <a:pPr marL="285750" indent="-285750">
              <a:buFontTx/>
              <a:buChar char="-"/>
            </a:pPr>
            <a:r>
              <a:rPr lang="nl-NL" dirty="0"/>
              <a:t>Pitch over stage </a:t>
            </a:r>
          </a:p>
          <a:p>
            <a:endParaRPr lang="nl-NL" dirty="0"/>
          </a:p>
          <a:p>
            <a:endParaRPr lang="nl-NL" dirty="0"/>
          </a:p>
          <a:p>
            <a:r>
              <a:rPr lang="nl-NL" b="1" dirty="0"/>
              <a:t>Instroomprogramma</a:t>
            </a:r>
          </a:p>
          <a:p>
            <a:pPr marL="285750" indent="-285750">
              <a:buFontTx/>
              <a:buChar char="-"/>
            </a:pPr>
            <a:r>
              <a:rPr lang="nl-NL" dirty="0"/>
              <a:t>IBS Verhalencafé </a:t>
            </a:r>
          </a:p>
          <a:p>
            <a:pPr marL="285750" indent="-285750">
              <a:buFontTx/>
              <a:buChar char="-"/>
            </a:pPr>
            <a:r>
              <a:rPr lang="nl-NL" dirty="0" err="1"/>
              <a:t>LA’s</a:t>
            </a:r>
            <a:r>
              <a:rPr lang="nl-NL" dirty="0"/>
              <a:t> over </a:t>
            </a:r>
            <a:r>
              <a:rPr lang="nl-NL" dirty="0" err="1"/>
              <a:t>specialistie</a:t>
            </a:r>
            <a:r>
              <a:rPr lang="nl-NL" dirty="0"/>
              <a:t> en IBS</a:t>
            </a:r>
          </a:p>
          <a:p>
            <a:pPr marL="285750" indent="-285750">
              <a:buFontTx/>
              <a:buChar char="-"/>
            </a:pPr>
            <a:r>
              <a:rPr lang="nl-NL" dirty="0"/>
              <a:t>Feedback geven</a:t>
            </a:r>
          </a:p>
          <a:p>
            <a:pPr marL="285750" indent="-285750">
              <a:buFontTx/>
              <a:buChar char="-"/>
            </a:pPr>
            <a:r>
              <a:rPr lang="nl-NL" dirty="0"/>
              <a:t>IBS toetsen: </a:t>
            </a:r>
          </a:p>
          <a:p>
            <a:pPr marL="742950" lvl="1" indent="-285750">
              <a:buFontTx/>
              <a:buChar char="-"/>
            </a:pPr>
            <a:r>
              <a:rPr lang="nl-NL" dirty="0"/>
              <a:t>Kennistoets </a:t>
            </a:r>
          </a:p>
          <a:p>
            <a:pPr marL="742950" lvl="1" indent="-285750">
              <a:buFontTx/>
              <a:buChar char="-"/>
            </a:pPr>
            <a:r>
              <a:rPr lang="nl-NL"/>
              <a:t>Projectvoorstel</a:t>
            </a:r>
            <a:endParaRPr lang="nl-NL" dirty="0"/>
          </a:p>
          <a:p>
            <a:pPr marL="742950" lvl="1" indent="-285750">
              <a:buFontTx/>
              <a:buChar char="-"/>
            </a:pPr>
            <a:r>
              <a:rPr lang="nl-NL" dirty="0"/>
              <a:t>Presentatie Verhalencafé</a:t>
            </a:r>
          </a:p>
        </p:txBody>
      </p:sp>
    </p:spTree>
    <p:extLst>
      <p:ext uri="{BB962C8B-B14F-4D97-AF65-F5344CB8AC3E}">
        <p14:creationId xmlns:p14="http://schemas.microsoft.com/office/powerpoint/2010/main" val="171357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Werken op onze digitale leeromgeving</a:t>
            </a:r>
          </a:p>
        </p:txBody>
      </p:sp>
      <p:sp>
        <p:nvSpPr>
          <p:cNvPr id="3" name="Tijdelijke aanduiding voor inhoud 2"/>
          <p:cNvSpPr>
            <a:spLocks noGrp="1"/>
          </p:cNvSpPr>
          <p:nvPr>
            <p:ph idx="1"/>
          </p:nvPr>
        </p:nvSpPr>
        <p:spPr>
          <a:xfrm>
            <a:off x="7830230" y="2148537"/>
            <a:ext cx="4458903" cy="3144134"/>
          </a:xfrm>
        </p:spPr>
        <p:txBody>
          <a:bodyPr>
            <a:normAutofit/>
          </a:bodyPr>
          <a:lstStyle/>
          <a:p>
            <a:pPr marL="0" indent="0">
              <a:buNone/>
            </a:pPr>
            <a:r>
              <a:rPr lang="nl-NL" b="1" dirty="0"/>
              <a:t>Stap1</a:t>
            </a:r>
          </a:p>
          <a:p>
            <a:pPr marL="0" indent="0">
              <a:buNone/>
            </a:pPr>
            <a:r>
              <a:rPr lang="nl-NL" dirty="0"/>
              <a:t>Ga naar de website </a:t>
            </a:r>
            <a:r>
              <a:rPr lang="nl-NL" dirty="0">
                <a:hlinkClick r:id="rId3"/>
              </a:rPr>
              <a:t>www.hetleerplatform.nl</a:t>
            </a:r>
            <a:r>
              <a:rPr lang="nl-NL" dirty="0"/>
              <a:t> </a:t>
            </a:r>
          </a:p>
          <a:p>
            <a:pPr marL="0" indent="0">
              <a:buNone/>
            </a:pPr>
            <a:endParaRPr lang="nl-NL" dirty="0"/>
          </a:p>
          <a:p>
            <a:pPr marL="0" indent="0">
              <a:buNone/>
            </a:pPr>
            <a:r>
              <a:rPr lang="nl-NL" b="1" dirty="0"/>
              <a:t>Stap 2</a:t>
            </a:r>
          </a:p>
          <a:p>
            <a:pPr marL="0" indent="0">
              <a:buNone/>
            </a:pPr>
            <a:r>
              <a:rPr lang="nl-NL" dirty="0"/>
              <a:t>Registreer je met de token</a:t>
            </a:r>
          </a:p>
        </p:txBody>
      </p:sp>
      <p:pic>
        <p:nvPicPr>
          <p:cNvPr id="4" name="Afbeelding 3"/>
          <p:cNvPicPr>
            <a:picLocks noChangeAspect="1"/>
          </p:cNvPicPr>
          <p:nvPr/>
        </p:nvPicPr>
        <p:blipFill>
          <a:blip r:embed="rId4"/>
          <a:stretch>
            <a:fillRect/>
          </a:stretch>
        </p:blipFill>
        <p:spPr>
          <a:xfrm>
            <a:off x="691377" y="1472226"/>
            <a:ext cx="6328532" cy="4496756"/>
          </a:xfrm>
          <a:prstGeom prst="rect">
            <a:avLst/>
          </a:prstGeom>
        </p:spPr>
      </p:pic>
      <p:pic>
        <p:nvPicPr>
          <p:cNvPr id="5" name="Afbeelding 4"/>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189841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het leerplatform ga je naar ‘de VLC’</a:t>
            </a:r>
          </a:p>
        </p:txBody>
      </p:sp>
      <p:pic>
        <p:nvPicPr>
          <p:cNvPr id="4" name="Afbeelding 3"/>
          <p:cNvPicPr>
            <a:picLocks noChangeAspect="1"/>
          </p:cNvPicPr>
          <p:nvPr/>
        </p:nvPicPr>
        <p:blipFill>
          <a:blip r:embed="rId2"/>
          <a:stretch>
            <a:fillRect/>
          </a:stretch>
        </p:blipFill>
        <p:spPr>
          <a:xfrm>
            <a:off x="178621" y="1620302"/>
            <a:ext cx="11859306" cy="4051260"/>
          </a:xfrm>
          <a:prstGeom prst="rect">
            <a:avLst/>
          </a:prstGeom>
        </p:spPr>
      </p:pic>
      <p:pic>
        <p:nvPicPr>
          <p:cNvPr id="5" name="Afbeelding 4"/>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181920355"/>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7a28104-336f-447d-946e-e305ac2bcd47">
      <UserInfo>
        <DisplayName>Rianne van den Hombergh</DisplayName>
        <AccountId>22</AccountId>
        <AccountType/>
      </UserInfo>
      <UserInfo>
        <DisplayName>Yoni Herberigs</DisplayName>
        <AccountId>27</AccountId>
        <AccountType/>
      </UserInfo>
      <UserInfo>
        <DisplayName>Jenneke Pulles</DisplayName>
        <AccountId>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667CAA-5BCB-494E-A6F5-C736FF052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6DE8F2-FFD1-47D2-894B-749F26067785}">
  <ds:schemaRef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http://purl.org/dc/elements/1.1/"/>
    <ds:schemaRef ds:uri="47a28104-336f-447d-946e-e305ac2bcd47"/>
    <ds:schemaRef ds:uri="34354c1b-6b8c-435b-ad50-990538c1955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C9EC006-5131-468B-A1B0-68DF7A451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3834</TotalTime>
  <Words>471</Words>
  <Application>Microsoft Office PowerPoint</Application>
  <PresentationFormat>Breedbeeld</PresentationFormat>
  <Paragraphs>89</Paragraphs>
  <Slides>13</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Welkom!</vt:lpstr>
      <vt:lpstr>Programma</vt:lpstr>
      <vt:lpstr>Kennismaken</vt:lpstr>
      <vt:lpstr>Het onderwijssysteem</vt:lpstr>
      <vt:lpstr>Het onderwijssysteem </vt:lpstr>
      <vt:lpstr>PowerPoint-presentatie</vt:lpstr>
      <vt:lpstr>Jullie instroom programma</vt:lpstr>
      <vt:lpstr>Werken op onze digitale leeromgeving</vt:lpstr>
      <vt:lpstr>Op het leerplatform ga je naar ‘de VLC’</vt:lpstr>
      <vt:lpstr>Het platform, communicatie met docenten en groep</vt:lpstr>
      <vt:lpstr>De menubalk</vt:lpstr>
      <vt:lpstr>Ga naar productverrijking om producten toe te voegen en te bekijken</vt:lpstr>
      <vt:lpstr>Bij productverrijking kan je ook feedback geven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Marieke Drabbe</cp:lastModifiedBy>
  <cp:revision>106</cp:revision>
  <dcterms:created xsi:type="dcterms:W3CDTF">2015-02-09T20:38:33Z</dcterms:created>
  <dcterms:modified xsi:type="dcterms:W3CDTF">2020-01-10T13:24:00Z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